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2"/>
  </p:notesMasterIdLst>
  <p:sldIdLst>
    <p:sldId id="256" r:id="rId2"/>
    <p:sldId id="259" r:id="rId3"/>
    <p:sldId id="260" r:id="rId4"/>
    <p:sldId id="273" r:id="rId5"/>
    <p:sldId id="306" r:id="rId6"/>
    <p:sldId id="310" r:id="rId7"/>
    <p:sldId id="309" r:id="rId8"/>
    <p:sldId id="264" r:id="rId9"/>
    <p:sldId id="262" r:id="rId10"/>
    <p:sldId id="263" r:id="rId11"/>
    <p:sldId id="261" r:id="rId12"/>
    <p:sldId id="305" r:id="rId13"/>
    <p:sldId id="268" r:id="rId14"/>
    <p:sldId id="275" r:id="rId15"/>
    <p:sldId id="280" r:id="rId16"/>
    <p:sldId id="278" r:id="rId17"/>
    <p:sldId id="270" r:id="rId18"/>
    <p:sldId id="279" r:id="rId19"/>
    <p:sldId id="282" r:id="rId20"/>
    <p:sldId id="308" r:id="rId21"/>
  </p:sldIdLst>
  <p:sldSz cx="9144000" cy="5143500" type="screen16x9"/>
  <p:notesSz cx="6858000" cy="9144000"/>
  <p:embeddedFontLst>
    <p:embeddedFont>
      <p:font typeface="Maven Pro" panose="020B0604020202020204" charset="0"/>
      <p:regular r:id="rId23"/>
      <p:bold r:id="rId24"/>
    </p:embeddedFont>
    <p:embeddedFont>
      <p:font typeface="MuseoModerno" panose="020B0604020202020204" charset="0"/>
      <p:regular r:id="rId25"/>
      <p:bold r:id="rId26"/>
      <p:italic r:id="rId27"/>
      <p:boldItalic r:id="rId28"/>
    </p:embeddedFont>
    <p:embeddedFont>
      <p:font typeface="Hind" panose="020B0604020202020204" charset="0"/>
      <p:regular r:id="rId29"/>
      <p:bold r:id="rId30"/>
    </p:embeddedFont>
    <p:embeddedFont>
      <p:font typeface="Barlow" panose="020B0604020202020204" charset="0"/>
      <p:regular r:id="rId31"/>
      <p:bold r:id="rId32"/>
      <p:italic r:id="rId33"/>
      <p:boldItalic r:id="rId34"/>
    </p:embeddedFont>
    <p:embeddedFont>
      <p:font typeface="MuseoModerno Medium" panose="020B0604020202020204" charset="0"/>
      <p:regular r:id="rId35"/>
      <p:bold r:id="rId36"/>
      <p:italic r:id="rId37"/>
      <p:boldItalic r:id="rId38"/>
    </p:embeddedFont>
    <p:embeddedFont>
      <p:font typeface="MuseoModerno ExtraBold" panose="020B0604020202020204" charset="0"/>
      <p:bold r:id="rId39"/>
      <p:boldItalic r:id="rId40"/>
    </p:embeddedFont>
    <p:embeddedFont>
      <p:font typeface="Maven Pro Medium" panose="020B0604020202020204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218850-83F6-4440-915B-73E869BCCD5B}">
  <a:tblStyle styleId="{F1218850-83F6-4440-915B-73E869BCCD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9.fntdata"/></Relationships>
</file>

<file path=ppt/media/image1.jp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6678f01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6678f01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5f45958d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5f45958d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2569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06678f01ef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06678f01ef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06678f01ef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06678f01ef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106678f01ef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106678f01ef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06678f01ef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06678f01ef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09f94e966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09f94e966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06678f01ef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06678f01ef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106678f01ef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106678f01ef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5f45958d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5f45958d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5f45958d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5f45958d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06678f01ef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06678f01ef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3819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3277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06678f01e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06678f01e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6678f01e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06678f01e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06678f01e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06678f01e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1600" y="980400"/>
            <a:ext cx="7780800" cy="23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81600" y="3370500"/>
            <a:ext cx="778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800001">
            <a:off x="420499" y="3086025"/>
            <a:ext cx="1630675" cy="1834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900" y="2950426"/>
            <a:ext cx="5430749" cy="425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879546" y="3611207"/>
            <a:ext cx="784589" cy="78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64674">
            <a:off x="439471" y="340789"/>
            <a:ext cx="784588" cy="784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690383" flipH="1">
            <a:off x="7841862" y="108234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99" name="Google Shape;9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164755">
            <a:off x="150899" y="154208"/>
            <a:ext cx="527228" cy="527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690383" flipH="1">
            <a:off x="7313312" y="210784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7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669085">
            <a:off x="-1037613" y="1284719"/>
            <a:ext cx="2819415" cy="35316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913327">
            <a:off x="447780" y="3749875"/>
            <a:ext cx="1090751" cy="1154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7314398" y="349026"/>
            <a:ext cx="1459850" cy="145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20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969311">
            <a:off x="6602496" y="574847"/>
            <a:ext cx="2433751" cy="1906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969272">
            <a:off x="6562609" y="436516"/>
            <a:ext cx="1081077" cy="1081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097959" flipH="1">
            <a:off x="687004" y="1400049"/>
            <a:ext cx="1292141" cy="1367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46203" flipH="1">
            <a:off x="7179418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592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853805" flipH="1">
            <a:off x="7517741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22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969269">
            <a:off x="7282779" y="303671"/>
            <a:ext cx="1616669" cy="161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097946" flipH="1">
            <a:off x="7054490" y="240729"/>
            <a:ext cx="659361" cy="697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0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720000" y="271354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52" name="Google Shape;152;p27"/>
          <p:cNvSpPr txBox="1">
            <a:spLocks noGrp="1"/>
          </p:cNvSpPr>
          <p:nvPr>
            <p:ph type="subTitle" idx="1"/>
          </p:nvPr>
        </p:nvSpPr>
        <p:spPr>
          <a:xfrm>
            <a:off x="831150" y="3230625"/>
            <a:ext cx="2114100" cy="9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title" idx="2"/>
          </p:nvPr>
        </p:nvSpPr>
        <p:spPr>
          <a:xfrm>
            <a:off x="3403800" y="271354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subTitle" idx="3"/>
          </p:nvPr>
        </p:nvSpPr>
        <p:spPr>
          <a:xfrm>
            <a:off x="3514950" y="3230625"/>
            <a:ext cx="2114100" cy="9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title" idx="4"/>
          </p:nvPr>
        </p:nvSpPr>
        <p:spPr>
          <a:xfrm>
            <a:off x="6087600" y="271354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subTitle" idx="5"/>
          </p:nvPr>
        </p:nvSpPr>
        <p:spPr>
          <a:xfrm>
            <a:off x="6198750" y="3230625"/>
            <a:ext cx="2114100" cy="9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title" idx="6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46205" flipH="1">
            <a:off x="7699226" y="160927"/>
            <a:ext cx="1197651" cy="1347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853798" flipH="1">
            <a:off x="7947709" y="532781"/>
            <a:ext cx="576244" cy="576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>
            <a:spLocks noGrp="1"/>
          </p:cNvSpPr>
          <p:nvPr>
            <p:ph type="title"/>
          </p:nvPr>
        </p:nvSpPr>
        <p:spPr>
          <a:xfrm>
            <a:off x="720000" y="286594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62" name="Google Shape;162;p28"/>
          <p:cNvSpPr txBox="1">
            <a:spLocks noGrp="1"/>
          </p:cNvSpPr>
          <p:nvPr>
            <p:ph type="title" idx="2"/>
          </p:nvPr>
        </p:nvSpPr>
        <p:spPr>
          <a:xfrm>
            <a:off x="3403800" y="286594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title" idx="3"/>
          </p:nvPr>
        </p:nvSpPr>
        <p:spPr>
          <a:xfrm>
            <a:off x="6087600" y="286594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title" idx="4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8"/>
          <p:cNvSpPr txBox="1">
            <a:spLocks noGrp="1"/>
          </p:cNvSpPr>
          <p:nvPr>
            <p:ph type="subTitle" idx="1"/>
          </p:nvPr>
        </p:nvSpPr>
        <p:spPr>
          <a:xfrm>
            <a:off x="831150" y="3383025"/>
            <a:ext cx="21141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5"/>
          </p:nvPr>
        </p:nvSpPr>
        <p:spPr>
          <a:xfrm>
            <a:off x="3514950" y="3383025"/>
            <a:ext cx="21141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subTitle" idx="6"/>
          </p:nvPr>
        </p:nvSpPr>
        <p:spPr>
          <a:xfrm>
            <a:off x="6198750" y="3383025"/>
            <a:ext cx="21141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8" name="Google Shape;16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164762">
            <a:off x="138459" y="3910848"/>
            <a:ext cx="1005180" cy="1005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690383" flipH="1">
            <a:off x="7620962" y="168134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5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>
            <a:spLocks noGrp="1"/>
          </p:cNvSpPr>
          <p:nvPr>
            <p:ph type="subTitle" idx="1"/>
          </p:nvPr>
        </p:nvSpPr>
        <p:spPr>
          <a:xfrm>
            <a:off x="1819350" y="1205425"/>
            <a:ext cx="55053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3"/>
          <p:cNvSpPr txBox="1">
            <a:spLocks noGrp="1"/>
          </p:cNvSpPr>
          <p:nvPr>
            <p:ph type="title" hasCustomPrompt="1"/>
          </p:nvPr>
        </p:nvSpPr>
        <p:spPr>
          <a:xfrm>
            <a:off x="2120255" y="540000"/>
            <a:ext cx="4903500" cy="67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8" name="Google Shape;228;p33"/>
          <p:cNvSpPr txBox="1">
            <a:spLocks noGrp="1"/>
          </p:cNvSpPr>
          <p:nvPr>
            <p:ph type="subTitle" idx="2"/>
          </p:nvPr>
        </p:nvSpPr>
        <p:spPr>
          <a:xfrm>
            <a:off x="1819350" y="2684200"/>
            <a:ext cx="55053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3"/>
          <p:cNvSpPr txBox="1">
            <a:spLocks noGrp="1"/>
          </p:cNvSpPr>
          <p:nvPr>
            <p:ph type="title" idx="3" hasCustomPrompt="1"/>
          </p:nvPr>
        </p:nvSpPr>
        <p:spPr>
          <a:xfrm>
            <a:off x="2120250" y="2018770"/>
            <a:ext cx="4903500" cy="67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0" name="Google Shape;230;p33"/>
          <p:cNvSpPr txBox="1">
            <a:spLocks noGrp="1"/>
          </p:cNvSpPr>
          <p:nvPr>
            <p:ph type="subTitle" idx="4"/>
          </p:nvPr>
        </p:nvSpPr>
        <p:spPr>
          <a:xfrm>
            <a:off x="1819352" y="4162975"/>
            <a:ext cx="55053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3"/>
          <p:cNvSpPr txBox="1">
            <a:spLocks noGrp="1"/>
          </p:cNvSpPr>
          <p:nvPr>
            <p:ph type="title" idx="5" hasCustomPrompt="1"/>
          </p:nvPr>
        </p:nvSpPr>
        <p:spPr>
          <a:xfrm>
            <a:off x="2120253" y="3497540"/>
            <a:ext cx="4903500" cy="67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pic>
        <p:nvPicPr>
          <p:cNvPr id="232" name="Google Shape;23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442851" y="-2550488"/>
            <a:ext cx="4209976" cy="536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6927748" y="411321"/>
            <a:ext cx="2246498" cy="17600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7726449" y="1025222"/>
            <a:ext cx="1024139" cy="1024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416857" y="2227598"/>
            <a:ext cx="1052054" cy="1052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519443">
            <a:off x="6772286" y="517044"/>
            <a:ext cx="2433749" cy="1906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406">
            <a:off x="6810445" y="289965"/>
            <a:ext cx="1081077" cy="108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679024" y="593224"/>
            <a:ext cx="3684399" cy="4615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557728">
            <a:off x="1376771" y="3369758"/>
            <a:ext cx="1090751" cy="1154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959238">
            <a:off x="238309" y="907910"/>
            <a:ext cx="1038583" cy="1038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06076" y="-189400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0998" y="260723"/>
            <a:ext cx="1121725" cy="118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846203">
            <a:off x="293574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095476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8853805">
            <a:off x="801336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720000" y="2410200"/>
            <a:ext cx="77040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3731250" y="1492200"/>
            <a:ext cx="16815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731150" y="3214200"/>
            <a:ext cx="5681700" cy="4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20" name="Google Shape;2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979250" y="-3144950"/>
            <a:ext cx="5277651" cy="6723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9349" y="152400"/>
            <a:ext cx="3202249" cy="250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1125" y="409601"/>
            <a:ext cx="1459850" cy="145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352091" y="2844898"/>
            <a:ext cx="1318861" cy="1318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1366963" y="1967728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2"/>
          </p:nvPr>
        </p:nvSpPr>
        <p:spPr>
          <a:xfrm>
            <a:off x="4869438" y="1967728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useoModerno"/>
              <a:buNone/>
              <a:defRPr sz="2200"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3"/>
          </p:nvPr>
        </p:nvSpPr>
        <p:spPr>
          <a:xfrm>
            <a:off x="1692163" y="2734126"/>
            <a:ext cx="22572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4"/>
          </p:nvPr>
        </p:nvSpPr>
        <p:spPr>
          <a:xfrm>
            <a:off x="5194638" y="2734126"/>
            <a:ext cx="22572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6" name="Google Shape;3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999999">
            <a:off x="7054173" y="91351"/>
            <a:ext cx="1630675" cy="1834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7441212" y="616528"/>
            <a:ext cx="784589" cy="78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109617" flipH="1">
            <a:off x="199209" y="3777608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pic>
        <p:nvPicPr>
          <p:cNvPr id="42" name="Google Shape;4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177325" flipH="1">
            <a:off x="146063" y="2947895"/>
            <a:ext cx="1934205" cy="2047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59919">
            <a:off x="7816860" y="173259"/>
            <a:ext cx="784591" cy="784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2163341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9pPr>
          </a:lstStyle>
          <a:p>
            <a:endParaRPr/>
          </a:p>
        </p:txBody>
      </p:sp>
      <p:pic>
        <p:nvPicPr>
          <p:cNvPr id="52" name="Google Shape;5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228749" y="1501448"/>
            <a:ext cx="2819414" cy="353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44240">
            <a:off x="2482346" y="2982146"/>
            <a:ext cx="1090751" cy="1154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83100" y="1603025"/>
            <a:ext cx="38607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883100" y="2260375"/>
            <a:ext cx="3860700" cy="12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7" name="Google Shape;5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198723" y="37295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240428" y="2763417"/>
            <a:ext cx="1379264" cy="145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459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subTitle" idx="1"/>
          </p:nvPr>
        </p:nvSpPr>
        <p:spPr>
          <a:xfrm>
            <a:off x="1284000" y="2970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65" name="Google Shape;6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207027" y="-189400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631501" y="260723"/>
            <a:ext cx="1121725" cy="118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5774" y="3102800"/>
            <a:ext cx="3202249" cy="250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0369311">
            <a:off x="5892043" y="-333061"/>
            <a:ext cx="2433751" cy="1906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369272">
            <a:off x="6017204" y="796008"/>
            <a:ext cx="1081077" cy="1081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>
            <a:off x="344191" y="3499673"/>
            <a:ext cx="1318861" cy="1318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2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7" r:id="rId7"/>
    <p:sldLayoutId id="2147483658" r:id="rId8"/>
    <p:sldLayoutId id="2147483661" r:id="rId9"/>
    <p:sldLayoutId id="2147483662" r:id="rId10"/>
    <p:sldLayoutId id="2147483664" r:id="rId11"/>
    <p:sldLayoutId id="2147483666" r:id="rId12"/>
    <p:sldLayoutId id="2147483667" r:id="rId13"/>
    <p:sldLayoutId id="2147483668" r:id="rId14"/>
    <p:sldLayoutId id="2147483673" r:id="rId15"/>
    <p:sldLayoutId id="2147483674" r:id="rId16"/>
    <p:sldLayoutId id="2147483679" r:id="rId17"/>
    <p:sldLayoutId id="2147483681" r:id="rId18"/>
    <p:sldLayoutId id="2147483682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ctrTitle"/>
          </p:nvPr>
        </p:nvSpPr>
        <p:spPr>
          <a:xfrm>
            <a:off x="681600" y="1381457"/>
            <a:ext cx="7780800" cy="1583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800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GuardianEye</a:t>
            </a:r>
            <a:endParaRPr sz="8800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266" name="Google Shape;266;p39"/>
          <p:cNvSpPr txBox="1">
            <a:spLocks noGrp="1"/>
          </p:cNvSpPr>
          <p:nvPr>
            <p:ph type="subTitle" idx="1"/>
          </p:nvPr>
        </p:nvSpPr>
        <p:spPr>
          <a:xfrm>
            <a:off x="681600" y="2970450"/>
            <a:ext cx="778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Stay Secure, Stay Confident.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836298">
            <a:off x="6524091" y="2272962"/>
            <a:ext cx="1296933" cy="1369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7273" y="2471321"/>
            <a:ext cx="892485" cy="8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5761" y="2471321"/>
            <a:ext cx="892485" cy="89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6"/>
          <p:cNvSpPr txBox="1">
            <a:spLocks noGrp="1"/>
          </p:cNvSpPr>
          <p:nvPr>
            <p:ph type="title"/>
          </p:nvPr>
        </p:nvSpPr>
        <p:spPr>
          <a:xfrm>
            <a:off x="262361" y="378231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Where The Magic Happens</a:t>
            </a:r>
            <a:endParaRPr sz="32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345" name="Google Shape;345;p46"/>
          <p:cNvSpPr txBox="1"/>
          <p:nvPr/>
        </p:nvSpPr>
        <p:spPr>
          <a:xfrm>
            <a:off x="3689700" y="3497859"/>
            <a:ext cx="1764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Report</a:t>
            </a:r>
            <a:endParaRPr sz="22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346" name="Google Shape;346;p46"/>
          <p:cNvSpPr txBox="1"/>
          <p:nvPr/>
        </p:nvSpPr>
        <p:spPr>
          <a:xfrm>
            <a:off x="3500400" y="3757022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Generating a Case Based Report on the Incident</a:t>
            </a:r>
            <a:endParaRPr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47" name="Google Shape;347;p46"/>
          <p:cNvSpPr txBox="1"/>
          <p:nvPr/>
        </p:nvSpPr>
        <p:spPr>
          <a:xfrm>
            <a:off x="1314450" y="2005766"/>
            <a:ext cx="1997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Abnormality</a:t>
            </a:r>
            <a:endParaRPr sz="22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348" name="Google Shape;348;p46"/>
          <p:cNvSpPr txBox="1"/>
          <p:nvPr/>
        </p:nvSpPr>
        <p:spPr>
          <a:xfrm>
            <a:off x="1246250" y="1443194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Detecting Abnormal Behaviour from the User</a:t>
            </a:r>
            <a:endParaRPr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349" name="Google Shape;349;p46"/>
          <p:cNvCxnSpPr>
            <a:cxnSpLocks/>
            <a:stCxn id="350" idx="3"/>
            <a:endCxn id="351" idx="1"/>
          </p:cNvCxnSpPr>
          <p:nvPr/>
        </p:nvCxnSpPr>
        <p:spPr>
          <a:xfrm flipH="1">
            <a:off x="5013908" y="2917575"/>
            <a:ext cx="1370340" cy="12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52" name="Google Shape;352;p46"/>
          <p:cNvCxnSpPr>
            <a:stCxn id="351" idx="3"/>
            <a:endCxn id="353" idx="1"/>
          </p:cNvCxnSpPr>
          <p:nvPr/>
        </p:nvCxnSpPr>
        <p:spPr>
          <a:xfrm rot="10800000">
            <a:off x="2759708" y="2917587"/>
            <a:ext cx="1370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54" name="Google Shape;354;p46"/>
          <p:cNvCxnSpPr>
            <a:stCxn id="353" idx="3"/>
          </p:cNvCxnSpPr>
          <p:nvPr/>
        </p:nvCxnSpPr>
        <p:spPr>
          <a:xfrm rot="10800000">
            <a:off x="52" y="2917587"/>
            <a:ext cx="1875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50" name="Google Shape;350;p46"/>
          <p:cNvSpPr txBox="1"/>
          <p:nvPr/>
        </p:nvSpPr>
        <p:spPr>
          <a:xfrm flipH="1">
            <a:off x="6384248" y="2478975"/>
            <a:ext cx="1584503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Bank Notification</a:t>
            </a:r>
            <a:endParaRPr sz="18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351" name="Google Shape;351;p46"/>
          <p:cNvSpPr txBox="1"/>
          <p:nvPr/>
        </p:nvSpPr>
        <p:spPr>
          <a:xfrm flipH="1">
            <a:off x="4130108" y="2478987"/>
            <a:ext cx="883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5</a:t>
            </a:r>
            <a:endParaRPr sz="2200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353" name="Google Shape;353;p46"/>
          <p:cNvSpPr txBox="1"/>
          <p:nvPr/>
        </p:nvSpPr>
        <p:spPr>
          <a:xfrm flipH="1">
            <a:off x="1875952" y="2478987"/>
            <a:ext cx="883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4</a:t>
            </a:r>
            <a:endParaRPr sz="2200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cxnSp>
        <p:nvCxnSpPr>
          <p:cNvPr id="355" name="Google Shape;355;p46"/>
          <p:cNvCxnSpPr/>
          <p:nvPr/>
        </p:nvCxnSpPr>
        <p:spPr>
          <a:xfrm>
            <a:off x="7968752" y="2917575"/>
            <a:ext cx="495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Infrastructure</a:t>
            </a:r>
            <a:endParaRPr sz="36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313" name="Google Shape;313;p44"/>
          <p:cNvSpPr txBox="1">
            <a:spLocks noGrp="1"/>
          </p:cNvSpPr>
          <p:nvPr>
            <p:ph type="subTitle" idx="1"/>
          </p:nvPr>
        </p:nvSpPr>
        <p:spPr>
          <a:xfrm>
            <a:off x="1271312" y="1779950"/>
            <a:ext cx="3098901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Machine Learning Model</a:t>
            </a:r>
            <a:endParaRPr sz="2800" b="1" dirty="0"/>
          </a:p>
        </p:txBody>
      </p:sp>
      <p:sp>
        <p:nvSpPr>
          <p:cNvPr id="314" name="Google Shape;314;p44"/>
          <p:cNvSpPr txBox="1">
            <a:spLocks noGrp="1"/>
          </p:cNvSpPr>
          <p:nvPr>
            <p:ph type="subTitle" idx="2"/>
          </p:nvPr>
        </p:nvSpPr>
        <p:spPr>
          <a:xfrm>
            <a:off x="4869439" y="17799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/>
              <a:t>AWS</a:t>
            </a:r>
            <a:r>
              <a:rPr lang="en-GB" sz="2800" dirty="0"/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/>
              <a:t>Cloud</a:t>
            </a:r>
          </a:p>
        </p:txBody>
      </p:sp>
      <p:sp>
        <p:nvSpPr>
          <p:cNvPr id="315" name="Google Shape;315;p44"/>
          <p:cNvSpPr txBox="1">
            <a:spLocks noGrp="1"/>
          </p:cNvSpPr>
          <p:nvPr>
            <p:ph type="subTitle" idx="3"/>
          </p:nvPr>
        </p:nvSpPr>
        <p:spPr>
          <a:xfrm>
            <a:off x="1692163" y="2807605"/>
            <a:ext cx="22572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Gen AI model to analyse, recognise, and generate incident reports to institutions</a:t>
            </a:r>
            <a:endParaRPr dirty="0"/>
          </a:p>
        </p:txBody>
      </p:sp>
      <p:sp>
        <p:nvSpPr>
          <p:cNvPr id="316" name="Google Shape;316;p44"/>
          <p:cNvSpPr txBox="1">
            <a:spLocks noGrp="1"/>
          </p:cNvSpPr>
          <p:nvPr>
            <p:ph type="subTitle" idx="4"/>
          </p:nvPr>
        </p:nvSpPr>
        <p:spPr>
          <a:xfrm>
            <a:off x="5103755" y="2807605"/>
            <a:ext cx="2438968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cloud native system to insure scalability, efficiency and the handling of Big Data processing.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>
            <a:spLocks noGrp="1"/>
          </p:cNvSpPr>
          <p:nvPr>
            <p:ph type="title"/>
          </p:nvPr>
        </p:nvSpPr>
        <p:spPr>
          <a:xfrm>
            <a:off x="711300" y="2243100"/>
            <a:ext cx="38607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800" b="1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164622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1"/>
          <p:cNvSpPr txBox="1">
            <a:spLocks noGrp="1"/>
          </p:cNvSpPr>
          <p:nvPr>
            <p:ph type="title"/>
          </p:nvPr>
        </p:nvSpPr>
        <p:spPr>
          <a:xfrm>
            <a:off x="726621" y="1728947"/>
            <a:ext cx="7690757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MuseoModerno ExtraBold"/>
                <a:sym typeface="Maven Pro"/>
              </a:rPr>
              <a:t>$9.3 Billion</a:t>
            </a:r>
            <a:endParaRPr lang="en" dirty="0">
              <a:latin typeface="MuseoModerno ExtraBold"/>
              <a:sym typeface="MuseoModerno ExtraBold"/>
            </a:endParaRPr>
          </a:p>
        </p:txBody>
      </p:sp>
      <p:sp>
        <p:nvSpPr>
          <p:cNvPr id="388" name="Google Shape;388;p51"/>
          <p:cNvSpPr txBox="1">
            <a:spLocks noGrp="1"/>
          </p:cNvSpPr>
          <p:nvPr>
            <p:ph type="subTitle" idx="1"/>
          </p:nvPr>
        </p:nvSpPr>
        <p:spPr>
          <a:xfrm>
            <a:off x="1283999" y="30849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2022 (Juniper Research)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8"/>
          <p:cNvSpPr txBox="1">
            <a:spLocks noGrp="1"/>
          </p:cNvSpPr>
          <p:nvPr>
            <p:ph type="subTitle" idx="1"/>
          </p:nvPr>
        </p:nvSpPr>
        <p:spPr>
          <a:xfrm>
            <a:off x="1819350" y="1205425"/>
            <a:ext cx="55053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I</a:t>
            </a:r>
            <a:r>
              <a:rPr lang="en" sz="1600" dirty="0"/>
              <a:t>n the United States (2022)</a:t>
            </a:r>
            <a:endParaRPr sz="1600" dirty="0"/>
          </a:p>
        </p:txBody>
      </p:sp>
      <p:sp>
        <p:nvSpPr>
          <p:cNvPr id="491" name="Google Shape;491;p58"/>
          <p:cNvSpPr txBox="1">
            <a:spLocks noGrp="1"/>
          </p:cNvSpPr>
          <p:nvPr>
            <p:ph type="title"/>
          </p:nvPr>
        </p:nvSpPr>
        <p:spPr>
          <a:xfrm>
            <a:off x="2120255" y="540000"/>
            <a:ext cx="4903500" cy="6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1,000,00 Cases</a:t>
            </a:r>
            <a:endParaRPr sz="3200" dirty="0"/>
          </a:p>
        </p:txBody>
      </p:sp>
      <p:sp>
        <p:nvSpPr>
          <p:cNvPr id="492" name="Google Shape;492;p58"/>
          <p:cNvSpPr txBox="1">
            <a:spLocks noGrp="1"/>
          </p:cNvSpPr>
          <p:nvPr>
            <p:ph type="subTitle" idx="2"/>
          </p:nvPr>
        </p:nvSpPr>
        <p:spPr>
          <a:xfrm>
            <a:off x="1819350" y="2684200"/>
            <a:ext cx="55053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I</a:t>
            </a:r>
            <a:r>
              <a:rPr lang="en" sz="1600" dirty="0"/>
              <a:t>n India (2022)</a:t>
            </a:r>
            <a:endParaRPr sz="1600" dirty="0"/>
          </a:p>
        </p:txBody>
      </p:sp>
      <p:sp>
        <p:nvSpPr>
          <p:cNvPr id="493" name="Google Shape;493;p58"/>
          <p:cNvSpPr txBox="1">
            <a:spLocks noGrp="1"/>
          </p:cNvSpPr>
          <p:nvPr>
            <p:ph type="title" idx="3"/>
          </p:nvPr>
        </p:nvSpPr>
        <p:spPr>
          <a:xfrm>
            <a:off x="2120250" y="2018770"/>
            <a:ext cx="4903500" cy="6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27,200,00 Cases</a:t>
            </a:r>
            <a:endParaRPr sz="3200" dirty="0"/>
          </a:p>
        </p:txBody>
      </p:sp>
      <p:sp>
        <p:nvSpPr>
          <p:cNvPr id="494" name="Google Shape;494;p58"/>
          <p:cNvSpPr txBox="1">
            <a:spLocks noGrp="1"/>
          </p:cNvSpPr>
          <p:nvPr>
            <p:ph type="subTitle" idx="4"/>
          </p:nvPr>
        </p:nvSpPr>
        <p:spPr>
          <a:xfrm>
            <a:off x="1819352" y="4162975"/>
            <a:ext cx="55053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</a:t>
            </a:r>
            <a:r>
              <a:rPr lang="en" dirty="0"/>
              <a:t>n loses (2022)</a:t>
            </a:r>
            <a:endParaRPr dirty="0"/>
          </a:p>
        </p:txBody>
      </p:sp>
      <p:sp>
        <p:nvSpPr>
          <p:cNvPr id="495" name="Google Shape;495;p58"/>
          <p:cNvSpPr txBox="1">
            <a:spLocks noGrp="1"/>
          </p:cNvSpPr>
          <p:nvPr>
            <p:ph type="title" idx="5"/>
          </p:nvPr>
        </p:nvSpPr>
        <p:spPr>
          <a:xfrm>
            <a:off x="2120253" y="3497540"/>
            <a:ext cx="4903500" cy="6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$8.8 Billion</a:t>
            </a:r>
            <a:endParaRPr sz="3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" name="Google Shape;64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1961" y="1694621"/>
            <a:ext cx="892485" cy="8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5761" y="1694621"/>
            <a:ext cx="892485" cy="8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561" y="1694621"/>
            <a:ext cx="892485" cy="892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Google Shape;663;p63"/>
          <p:cNvSpPr txBox="1">
            <a:spLocks noGrp="1"/>
          </p:cNvSpPr>
          <p:nvPr>
            <p:ph type="title"/>
          </p:nvPr>
        </p:nvSpPr>
        <p:spPr>
          <a:xfrm>
            <a:off x="720000" y="271354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Banks</a:t>
            </a:r>
            <a:endParaRPr dirty="0"/>
          </a:p>
        </p:txBody>
      </p:sp>
      <p:sp>
        <p:nvSpPr>
          <p:cNvPr id="664" name="Google Shape;664;p63"/>
          <p:cNvSpPr txBox="1">
            <a:spLocks noGrp="1"/>
          </p:cNvSpPr>
          <p:nvPr>
            <p:ph type="subTitle" idx="1"/>
          </p:nvPr>
        </p:nvSpPr>
        <p:spPr>
          <a:xfrm>
            <a:off x="831150" y="3230625"/>
            <a:ext cx="2114100" cy="9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Financial Institutions and Large Banks will be a long term customer.</a:t>
            </a:r>
            <a:endParaRPr dirty="0"/>
          </a:p>
        </p:txBody>
      </p:sp>
      <p:sp>
        <p:nvSpPr>
          <p:cNvPr id="665" name="Google Shape;665;p63"/>
          <p:cNvSpPr txBox="1">
            <a:spLocks noGrp="1"/>
          </p:cNvSpPr>
          <p:nvPr>
            <p:ph type="title" idx="2"/>
          </p:nvPr>
        </p:nvSpPr>
        <p:spPr>
          <a:xfrm>
            <a:off x="3403800" y="271354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Wallets</a:t>
            </a:r>
            <a:endParaRPr dirty="0"/>
          </a:p>
        </p:txBody>
      </p:sp>
      <p:sp>
        <p:nvSpPr>
          <p:cNvPr id="666" name="Google Shape;666;p63"/>
          <p:cNvSpPr txBox="1">
            <a:spLocks noGrp="1"/>
          </p:cNvSpPr>
          <p:nvPr>
            <p:ph type="subTitle" idx="3"/>
          </p:nvPr>
        </p:nvSpPr>
        <p:spPr>
          <a:xfrm>
            <a:off x="3514950" y="3230625"/>
            <a:ext cx="2114100" cy="9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Zain Cash, Orange Money, and U</a:t>
            </a:r>
            <a:r>
              <a:rPr lang="en-GB" dirty="0"/>
              <a:t>w</a:t>
            </a:r>
            <a:r>
              <a:rPr lang="en" dirty="0"/>
              <a:t>allet are a few of the wallet customer segment</a:t>
            </a:r>
            <a:endParaRPr dirty="0"/>
          </a:p>
        </p:txBody>
      </p:sp>
      <p:sp>
        <p:nvSpPr>
          <p:cNvPr id="667" name="Google Shape;667;p63"/>
          <p:cNvSpPr txBox="1">
            <a:spLocks noGrp="1"/>
          </p:cNvSpPr>
          <p:nvPr>
            <p:ph type="title" idx="4"/>
          </p:nvPr>
        </p:nvSpPr>
        <p:spPr>
          <a:xfrm>
            <a:off x="6087600" y="271354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Retailers</a:t>
            </a:r>
            <a:endParaRPr dirty="0"/>
          </a:p>
        </p:txBody>
      </p:sp>
      <p:sp>
        <p:nvSpPr>
          <p:cNvPr id="668" name="Google Shape;668;p63"/>
          <p:cNvSpPr txBox="1">
            <a:spLocks noGrp="1"/>
          </p:cNvSpPr>
          <p:nvPr>
            <p:ph type="subTitle" idx="5"/>
          </p:nvPr>
        </p:nvSpPr>
        <p:spPr>
          <a:xfrm>
            <a:off x="6198750" y="3230625"/>
            <a:ext cx="2114100" cy="94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Large corporations such as Safeway, Miles, and Family Basket could utilize the system in their ERP Systems</a:t>
            </a:r>
            <a:endParaRPr dirty="0"/>
          </a:p>
        </p:txBody>
      </p:sp>
      <p:sp>
        <p:nvSpPr>
          <p:cNvPr id="669" name="Google Shape;669;p63"/>
          <p:cNvSpPr txBox="1">
            <a:spLocks noGrp="1"/>
          </p:cNvSpPr>
          <p:nvPr>
            <p:ph type="title" idx="6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Target Market</a:t>
            </a:r>
            <a:endParaRPr sz="36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61"/>
          <p:cNvSpPr txBox="1">
            <a:spLocks noGrp="1"/>
          </p:cNvSpPr>
          <p:nvPr>
            <p:ph type="title"/>
          </p:nvPr>
        </p:nvSpPr>
        <p:spPr>
          <a:xfrm>
            <a:off x="709010" y="37137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Competition</a:t>
            </a:r>
            <a:endParaRPr sz="36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grpSp>
        <p:nvGrpSpPr>
          <p:cNvPr id="586" name="Google Shape;586;p61"/>
          <p:cNvGrpSpPr/>
          <p:nvPr/>
        </p:nvGrpSpPr>
        <p:grpSpPr>
          <a:xfrm>
            <a:off x="2831838" y="1831097"/>
            <a:ext cx="675824" cy="675824"/>
            <a:chOff x="1054088" y="1919171"/>
            <a:chExt cx="675824" cy="675824"/>
          </a:xfrm>
        </p:grpSpPr>
        <p:sp>
          <p:nvSpPr>
            <p:cNvPr id="587" name="Google Shape;587;p61"/>
            <p:cNvSpPr/>
            <p:nvPr/>
          </p:nvSpPr>
          <p:spPr>
            <a:xfrm>
              <a:off x="1094927" y="1954199"/>
              <a:ext cx="594146" cy="594420"/>
            </a:xfrm>
            <a:custGeom>
              <a:avLst/>
              <a:gdLst/>
              <a:ahLst/>
              <a:cxnLst/>
              <a:rect l="l" t="t" r="r" b="b"/>
              <a:pathLst>
                <a:path w="54087" h="54112" extrusionOk="0">
                  <a:moveTo>
                    <a:pt x="27043" y="1"/>
                  </a:moveTo>
                  <a:cubicBezTo>
                    <a:pt x="12106" y="1"/>
                    <a:pt x="1" y="12106"/>
                    <a:pt x="1" y="27044"/>
                  </a:cubicBezTo>
                  <a:cubicBezTo>
                    <a:pt x="1" y="41981"/>
                    <a:pt x="12106" y="54111"/>
                    <a:pt x="27043" y="54111"/>
                  </a:cubicBezTo>
                  <a:cubicBezTo>
                    <a:pt x="41981" y="54111"/>
                    <a:pt x="54086" y="41981"/>
                    <a:pt x="54086" y="27044"/>
                  </a:cubicBezTo>
                  <a:cubicBezTo>
                    <a:pt x="54086" y="12106"/>
                    <a:pt x="41981" y="1"/>
                    <a:pt x="2704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88" name="Google Shape;588;p61"/>
            <p:cNvSpPr/>
            <p:nvPr/>
          </p:nvSpPr>
          <p:spPr>
            <a:xfrm rot="9900085">
              <a:off x="1054088" y="1919171"/>
              <a:ext cx="675824" cy="675824"/>
            </a:xfrm>
            <a:prstGeom prst="blockArc">
              <a:avLst>
                <a:gd name="adj1" fmla="val 6366756"/>
                <a:gd name="adj2" fmla="val 21321230"/>
                <a:gd name="adj3" fmla="val 1306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89" name="Google Shape;589;p61"/>
          <p:cNvGrpSpPr/>
          <p:nvPr/>
        </p:nvGrpSpPr>
        <p:grpSpPr>
          <a:xfrm>
            <a:off x="4154400" y="1755159"/>
            <a:ext cx="827700" cy="827700"/>
            <a:chOff x="2335850" y="1346837"/>
            <a:chExt cx="827700" cy="827700"/>
          </a:xfrm>
        </p:grpSpPr>
        <p:sp>
          <p:nvSpPr>
            <p:cNvPr id="590" name="Google Shape;590;p61"/>
            <p:cNvSpPr/>
            <p:nvPr/>
          </p:nvSpPr>
          <p:spPr>
            <a:xfrm>
              <a:off x="2452627" y="1457803"/>
              <a:ext cx="594146" cy="594420"/>
            </a:xfrm>
            <a:custGeom>
              <a:avLst/>
              <a:gdLst/>
              <a:ahLst/>
              <a:cxnLst/>
              <a:rect l="l" t="t" r="r" b="b"/>
              <a:pathLst>
                <a:path w="54087" h="54112" extrusionOk="0">
                  <a:moveTo>
                    <a:pt x="27043" y="1"/>
                  </a:moveTo>
                  <a:cubicBezTo>
                    <a:pt x="12106" y="1"/>
                    <a:pt x="1" y="12106"/>
                    <a:pt x="1" y="27044"/>
                  </a:cubicBezTo>
                  <a:cubicBezTo>
                    <a:pt x="1" y="41981"/>
                    <a:pt x="12106" y="54111"/>
                    <a:pt x="27043" y="54111"/>
                  </a:cubicBezTo>
                  <a:cubicBezTo>
                    <a:pt x="41981" y="54111"/>
                    <a:pt x="54086" y="41981"/>
                    <a:pt x="54086" y="27044"/>
                  </a:cubicBezTo>
                  <a:cubicBezTo>
                    <a:pt x="54086" y="12106"/>
                    <a:pt x="41981" y="1"/>
                    <a:pt x="2704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91" name="Google Shape;591;p61"/>
            <p:cNvSpPr/>
            <p:nvPr/>
          </p:nvSpPr>
          <p:spPr>
            <a:xfrm rot="9900085">
              <a:off x="2411788" y="1422775"/>
              <a:ext cx="675824" cy="675824"/>
            </a:xfrm>
            <a:prstGeom prst="blockArc">
              <a:avLst>
                <a:gd name="adj1" fmla="val 6366756"/>
                <a:gd name="adj2" fmla="val 17119738"/>
                <a:gd name="adj3" fmla="val 1535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92" name="Google Shape;592;p61"/>
          <p:cNvGrpSpPr/>
          <p:nvPr/>
        </p:nvGrpSpPr>
        <p:grpSpPr>
          <a:xfrm>
            <a:off x="5636338" y="1831097"/>
            <a:ext cx="675824" cy="675824"/>
            <a:chOff x="3248988" y="1919171"/>
            <a:chExt cx="675824" cy="675824"/>
          </a:xfrm>
        </p:grpSpPr>
        <p:sp>
          <p:nvSpPr>
            <p:cNvPr id="593" name="Google Shape;593;p61"/>
            <p:cNvSpPr/>
            <p:nvPr/>
          </p:nvSpPr>
          <p:spPr>
            <a:xfrm>
              <a:off x="3289827" y="1954199"/>
              <a:ext cx="594146" cy="594420"/>
            </a:xfrm>
            <a:custGeom>
              <a:avLst/>
              <a:gdLst/>
              <a:ahLst/>
              <a:cxnLst/>
              <a:rect l="l" t="t" r="r" b="b"/>
              <a:pathLst>
                <a:path w="54087" h="54112" extrusionOk="0">
                  <a:moveTo>
                    <a:pt x="27043" y="1"/>
                  </a:moveTo>
                  <a:cubicBezTo>
                    <a:pt x="12106" y="1"/>
                    <a:pt x="1" y="12106"/>
                    <a:pt x="1" y="27044"/>
                  </a:cubicBezTo>
                  <a:cubicBezTo>
                    <a:pt x="1" y="41981"/>
                    <a:pt x="12106" y="54111"/>
                    <a:pt x="27043" y="54111"/>
                  </a:cubicBezTo>
                  <a:cubicBezTo>
                    <a:pt x="41981" y="54111"/>
                    <a:pt x="54086" y="41981"/>
                    <a:pt x="54086" y="27044"/>
                  </a:cubicBezTo>
                  <a:cubicBezTo>
                    <a:pt x="54086" y="12106"/>
                    <a:pt x="41981" y="1"/>
                    <a:pt x="2704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94" name="Google Shape;594;p61"/>
            <p:cNvSpPr/>
            <p:nvPr/>
          </p:nvSpPr>
          <p:spPr>
            <a:xfrm rot="9900085">
              <a:off x="3248988" y="1919171"/>
              <a:ext cx="675824" cy="675824"/>
            </a:xfrm>
            <a:prstGeom prst="blockArc">
              <a:avLst>
                <a:gd name="adj1" fmla="val 6366756"/>
                <a:gd name="adj2" fmla="val 11095208"/>
                <a:gd name="adj3" fmla="val 1481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95" name="Google Shape;595;p61"/>
          <p:cNvSpPr txBox="1"/>
          <p:nvPr/>
        </p:nvSpPr>
        <p:spPr>
          <a:xfrm>
            <a:off x="1278450" y="3899641"/>
            <a:ext cx="10437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Safer</a:t>
            </a:r>
            <a:endParaRPr sz="23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597" name="Google Shape;597;p61"/>
          <p:cNvSpPr txBox="1"/>
          <p:nvPr/>
        </p:nvSpPr>
        <p:spPr>
          <a:xfrm>
            <a:off x="2982136" y="3899640"/>
            <a:ext cx="1460992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Faster</a:t>
            </a:r>
            <a:endParaRPr sz="23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599" name="Google Shape;599;p61"/>
          <p:cNvSpPr txBox="1"/>
          <p:nvPr/>
        </p:nvSpPr>
        <p:spPr>
          <a:xfrm>
            <a:off x="4943364" y="3899640"/>
            <a:ext cx="13632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Inclusive</a:t>
            </a:r>
            <a:endParaRPr sz="23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01" name="Google Shape;601;p61"/>
          <p:cNvSpPr txBox="1"/>
          <p:nvPr/>
        </p:nvSpPr>
        <p:spPr>
          <a:xfrm>
            <a:off x="6855696" y="3899640"/>
            <a:ext cx="13632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Complete</a:t>
            </a:r>
            <a:endParaRPr sz="23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04" name="Google Shape;604;p61"/>
          <p:cNvSpPr txBox="1"/>
          <p:nvPr/>
        </p:nvSpPr>
        <p:spPr>
          <a:xfrm>
            <a:off x="2836600" y="2015301"/>
            <a:ext cx="666300" cy="2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70%</a:t>
            </a:r>
            <a:endParaRPr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05" name="Google Shape;605;p61"/>
          <p:cNvSpPr txBox="1"/>
          <p:nvPr/>
        </p:nvSpPr>
        <p:spPr>
          <a:xfrm>
            <a:off x="2512600" y="2542186"/>
            <a:ext cx="1314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Limited</a:t>
            </a:r>
            <a:endParaRPr sz="2200" b="1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06" name="Google Shape;606;p61"/>
          <p:cNvSpPr txBox="1"/>
          <p:nvPr/>
        </p:nvSpPr>
        <p:spPr>
          <a:xfrm>
            <a:off x="4235100" y="2015301"/>
            <a:ext cx="666300" cy="2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9F3"/>
                </a:solidFill>
                <a:latin typeface="Maven Pro"/>
                <a:ea typeface="Maven Pro"/>
                <a:cs typeface="Maven Pro"/>
                <a:sym typeface="Maven Pro"/>
              </a:rPr>
              <a:t>50%</a:t>
            </a:r>
            <a:endParaRPr dirty="0">
              <a:solidFill>
                <a:srgbClr val="FFF9F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07" name="Google Shape;607;p61"/>
          <p:cNvSpPr txBox="1"/>
          <p:nvPr/>
        </p:nvSpPr>
        <p:spPr>
          <a:xfrm>
            <a:off x="3914850" y="2542186"/>
            <a:ext cx="1314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Targeted</a:t>
            </a:r>
            <a:endParaRPr sz="1800" b="1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08" name="Google Shape;608;p61"/>
          <p:cNvSpPr txBox="1"/>
          <p:nvPr/>
        </p:nvSpPr>
        <p:spPr>
          <a:xfrm>
            <a:off x="5641100" y="2015301"/>
            <a:ext cx="666300" cy="2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9F3"/>
                </a:solidFill>
                <a:latin typeface="Maven Pro"/>
                <a:ea typeface="Maven Pro"/>
                <a:cs typeface="Maven Pro"/>
                <a:sym typeface="Maven Pro"/>
              </a:rPr>
              <a:t>20%</a:t>
            </a:r>
            <a:endParaRPr dirty="0">
              <a:solidFill>
                <a:srgbClr val="FFF9F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09" name="Google Shape;609;p61"/>
          <p:cNvSpPr txBox="1"/>
          <p:nvPr/>
        </p:nvSpPr>
        <p:spPr>
          <a:xfrm>
            <a:off x="5344250" y="2542186"/>
            <a:ext cx="1314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Real-Time</a:t>
            </a:r>
            <a:endParaRPr sz="1800" b="1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10" name="Google Shape;610;p61"/>
          <p:cNvSpPr txBox="1"/>
          <p:nvPr/>
        </p:nvSpPr>
        <p:spPr>
          <a:xfrm>
            <a:off x="2539750" y="2929851"/>
            <a:ext cx="1260000" cy="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Focuses on one feature only</a:t>
            </a:r>
            <a:endParaRPr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11" name="Google Shape;611;p61"/>
          <p:cNvSpPr txBox="1"/>
          <p:nvPr/>
        </p:nvSpPr>
        <p:spPr>
          <a:xfrm>
            <a:off x="3942000" y="2929851"/>
            <a:ext cx="1260000" cy="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Services specific brands</a:t>
            </a:r>
            <a:endParaRPr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12" name="Google Shape;612;p61"/>
          <p:cNvSpPr txBox="1"/>
          <p:nvPr/>
        </p:nvSpPr>
        <p:spPr>
          <a:xfrm>
            <a:off x="5344250" y="2929850"/>
            <a:ext cx="1260000" cy="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Instant detection</a:t>
            </a:r>
            <a:endParaRPr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5" name="Google Shape;405;p53"/>
          <p:cNvGraphicFramePr/>
          <p:nvPr>
            <p:extLst>
              <p:ext uri="{D42A27DB-BD31-4B8C-83A1-F6EECF244321}">
                <p14:modId xmlns:p14="http://schemas.microsoft.com/office/powerpoint/2010/main" val="1903481681"/>
              </p:ext>
            </p:extLst>
          </p:nvPr>
        </p:nvGraphicFramePr>
        <p:xfrm>
          <a:off x="1313138" y="1705080"/>
          <a:ext cx="6517725" cy="2414825"/>
        </p:xfrm>
        <a:graphic>
          <a:graphicData uri="http://schemas.openxmlformats.org/drawingml/2006/table">
            <a:tbl>
              <a:tblPr>
                <a:noFill/>
                <a:tableStyleId>{F1218850-83F6-4440-915B-73E869BCCD5B}</a:tableStyleId>
              </a:tblPr>
              <a:tblGrid>
                <a:gridCol w="1613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5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8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5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 dirty="0">
                          <a:solidFill>
                            <a:schemeClr val="lt1"/>
                          </a:solidFill>
                          <a:latin typeface="MuseoModerno"/>
                          <a:ea typeface="MuseoModerno"/>
                          <a:cs typeface="MuseoModerno"/>
                          <a:sym typeface="MuseoModerno"/>
                        </a:rPr>
                        <a:t>Phase</a:t>
                      </a:r>
                      <a:endParaRPr sz="2200" b="1" dirty="0">
                        <a:solidFill>
                          <a:schemeClr val="lt1"/>
                        </a:solidFill>
                        <a:latin typeface="MuseoModerno"/>
                        <a:ea typeface="MuseoModerno"/>
                        <a:cs typeface="MuseoModerno"/>
                        <a:sym typeface="MuseoModerno"/>
                      </a:endParaRPr>
                    </a:p>
                  </a:txBody>
                  <a:tcPr marL="36000" marR="36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 dirty="0">
                          <a:solidFill>
                            <a:schemeClr val="lt1"/>
                          </a:solidFill>
                          <a:latin typeface="MuseoModerno"/>
                          <a:ea typeface="MuseoModerno"/>
                          <a:cs typeface="MuseoModerno"/>
                          <a:sym typeface="MuseoModerno"/>
                        </a:rPr>
                        <a:t>Cost : Profit</a:t>
                      </a:r>
                      <a:endParaRPr sz="2200" b="1" dirty="0">
                        <a:solidFill>
                          <a:schemeClr val="lt1"/>
                        </a:solidFill>
                        <a:latin typeface="MuseoModerno"/>
                        <a:ea typeface="MuseoModerno"/>
                        <a:cs typeface="MuseoModerno"/>
                        <a:sym typeface="MuseoModerno"/>
                      </a:endParaRPr>
                    </a:p>
                  </a:txBody>
                  <a:tcPr marL="36000" marR="36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 dirty="0">
                          <a:solidFill>
                            <a:schemeClr val="lt1"/>
                          </a:solidFill>
                          <a:latin typeface="MuseoModerno"/>
                          <a:ea typeface="MuseoModerno"/>
                          <a:cs typeface="MuseoModerno"/>
                          <a:sym typeface="MuseoModerno"/>
                        </a:rPr>
                        <a:t>Period</a:t>
                      </a:r>
                      <a:endParaRPr sz="2200" b="1" dirty="0">
                        <a:solidFill>
                          <a:schemeClr val="lt1"/>
                        </a:solidFill>
                        <a:latin typeface="MuseoModerno"/>
                        <a:ea typeface="MuseoModerno"/>
                        <a:cs typeface="MuseoModerno"/>
                        <a:sym typeface="MuseoModerno"/>
                      </a:endParaRPr>
                    </a:p>
                  </a:txBody>
                  <a:tcPr marL="36000" marR="36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Maven Pro Medium"/>
                          <a:ea typeface="Maven Pro Medium"/>
                          <a:cs typeface="Maven Pro Medium"/>
                          <a:sym typeface="Maven Pro Medium"/>
                        </a:rPr>
                        <a:t>Production</a:t>
                      </a: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36000" marR="36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36000" marR="36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Maven Pro Medium"/>
                          <a:ea typeface="Maven Pro Medium"/>
                          <a:cs typeface="Maven Pro Medium"/>
                          <a:sym typeface="Maven Pro Medium"/>
                        </a:rPr>
                        <a:t>Year 1</a:t>
                      </a: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36000" marR="36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Maven Pro Medium"/>
                          <a:ea typeface="Maven Pro Medium"/>
                          <a:cs typeface="Maven Pro Medium"/>
                          <a:sym typeface="Maven Pro Medium"/>
                        </a:rPr>
                        <a:t>Reinvestment</a:t>
                      </a: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144000" marR="144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108000" marR="108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Maven Pro Medium"/>
                          <a:ea typeface="Maven Pro Medium"/>
                          <a:cs typeface="Maven Pro Medium"/>
                          <a:sym typeface="Maven Pro Medium"/>
                        </a:rPr>
                        <a:t>Year 2</a:t>
                      </a: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108000" marR="108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Maven Pro Medium"/>
                          <a:ea typeface="Maven Pro Medium"/>
                          <a:cs typeface="Maven Pro Medium"/>
                          <a:sym typeface="Maven Pro Medium"/>
                        </a:rPr>
                        <a:t>Market Share</a:t>
                      </a: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108000" marR="108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108000" marR="108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Maven Pro Medium"/>
                          <a:ea typeface="Maven Pro Medium"/>
                          <a:cs typeface="Maven Pro Medium"/>
                          <a:sym typeface="Maven Pro Medium"/>
                        </a:rPr>
                        <a:t>Year 3</a:t>
                      </a: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108000" marR="108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0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Maven Pro Medium"/>
                          <a:ea typeface="Maven Pro Medium"/>
                          <a:cs typeface="Maven Pro Medium"/>
                          <a:sym typeface="Maven Pro Medium"/>
                        </a:rPr>
                        <a:t>Expansion</a:t>
                      </a: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108000" marR="108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108000" marR="108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Maven Pro Medium"/>
                          <a:ea typeface="Maven Pro Medium"/>
                          <a:cs typeface="Maven Pro Medium"/>
                          <a:sym typeface="Maven Pro Medium"/>
                        </a:rPr>
                        <a:t>Year 4</a:t>
                      </a:r>
                      <a:endParaRPr dirty="0">
                        <a:solidFill>
                          <a:schemeClr val="lt1"/>
                        </a:solidFill>
                        <a:latin typeface="Maven Pro Medium"/>
                        <a:ea typeface="Maven Pro Medium"/>
                        <a:cs typeface="Maven Pro Medium"/>
                        <a:sym typeface="Maven Pro Medium"/>
                      </a:endParaRPr>
                    </a:p>
                  </a:txBody>
                  <a:tcPr marL="108000" marR="108000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06" name="Google Shape;406;p53"/>
          <p:cNvSpPr/>
          <p:nvPr/>
        </p:nvSpPr>
        <p:spPr>
          <a:xfrm>
            <a:off x="3068518" y="2545375"/>
            <a:ext cx="3008400" cy="2394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7" name="Google Shape;407;p53"/>
          <p:cNvSpPr txBox="1">
            <a:spLocks noGrp="1"/>
          </p:cNvSpPr>
          <p:nvPr>
            <p:ph type="title"/>
          </p:nvPr>
        </p:nvSpPr>
        <p:spPr>
          <a:xfrm>
            <a:off x="790243" y="425883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Annual Plans</a:t>
            </a:r>
            <a:endParaRPr sz="3600" b="1" dirty="0"/>
          </a:p>
        </p:txBody>
      </p:sp>
      <p:sp>
        <p:nvSpPr>
          <p:cNvPr id="408" name="Google Shape;408;p53"/>
          <p:cNvSpPr/>
          <p:nvPr/>
        </p:nvSpPr>
        <p:spPr>
          <a:xfrm>
            <a:off x="3068504" y="3346211"/>
            <a:ext cx="3008400" cy="2394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09" name="Google Shape;409;p53"/>
          <p:cNvSpPr/>
          <p:nvPr/>
        </p:nvSpPr>
        <p:spPr>
          <a:xfrm>
            <a:off x="3068492" y="3768364"/>
            <a:ext cx="3008400" cy="2394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0" name="Google Shape;410;p53"/>
          <p:cNvSpPr/>
          <p:nvPr/>
        </p:nvSpPr>
        <p:spPr>
          <a:xfrm>
            <a:off x="3068493" y="2945788"/>
            <a:ext cx="3008400" cy="2394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1" name="Google Shape;411;p53"/>
          <p:cNvSpPr/>
          <p:nvPr/>
        </p:nvSpPr>
        <p:spPr>
          <a:xfrm>
            <a:off x="3067082" y="2545375"/>
            <a:ext cx="2765700" cy="23940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latin typeface="Maven Pro"/>
                <a:ea typeface="Maven Pro"/>
                <a:cs typeface="Maven Pro"/>
                <a:sym typeface="Maven Pro"/>
              </a:rPr>
              <a:t>90%</a:t>
            </a:r>
            <a:endParaRPr sz="1600" dirty="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12" name="Google Shape;412;p53"/>
          <p:cNvSpPr/>
          <p:nvPr/>
        </p:nvSpPr>
        <p:spPr>
          <a:xfrm>
            <a:off x="3068485" y="3346211"/>
            <a:ext cx="1504200" cy="23940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aven Pro"/>
                <a:ea typeface="Maven Pro"/>
                <a:cs typeface="Maven Pro"/>
                <a:sym typeface="Maven Pro"/>
              </a:rPr>
              <a:t>50 %</a:t>
            </a:r>
            <a:endParaRPr sz="1600" dirty="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13" name="Google Shape;413;p53"/>
          <p:cNvSpPr/>
          <p:nvPr/>
        </p:nvSpPr>
        <p:spPr>
          <a:xfrm>
            <a:off x="3068482" y="2945788"/>
            <a:ext cx="1930200" cy="23940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latin typeface="Maven Pro"/>
                <a:ea typeface="Maven Pro"/>
                <a:cs typeface="Maven Pro"/>
                <a:sym typeface="Maven Pro"/>
              </a:rPr>
              <a:t>64%</a:t>
            </a:r>
            <a:endParaRPr sz="1600" dirty="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14" name="Google Shape;414;p53"/>
          <p:cNvSpPr/>
          <p:nvPr/>
        </p:nvSpPr>
        <p:spPr>
          <a:xfrm>
            <a:off x="3068486" y="3768364"/>
            <a:ext cx="971700" cy="23940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latin typeface="Maven Pro"/>
                <a:ea typeface="Maven Pro"/>
                <a:cs typeface="Maven Pro"/>
                <a:sym typeface="Maven Pro"/>
              </a:rPr>
              <a:t>30%</a:t>
            </a:r>
            <a:endParaRPr sz="1600" dirty="0"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7" name="Google Shape;61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1386" y="2465146"/>
            <a:ext cx="892485" cy="8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811" y="2465146"/>
            <a:ext cx="892485" cy="8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5111" y="2465146"/>
            <a:ext cx="892485" cy="8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0" name="Google Shape;62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5661" y="2465146"/>
            <a:ext cx="892485" cy="892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1" name="Google Shape;621;p62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Future Outlook</a:t>
            </a:r>
            <a:endParaRPr sz="36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622" name="Google Shape;622;p62"/>
          <p:cNvSpPr txBox="1"/>
          <p:nvPr/>
        </p:nvSpPr>
        <p:spPr>
          <a:xfrm>
            <a:off x="2858240" y="3375455"/>
            <a:ext cx="17646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Facial</a:t>
            </a:r>
            <a:endParaRPr sz="22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23" name="Google Shape;623;p62"/>
          <p:cNvSpPr txBox="1"/>
          <p:nvPr/>
        </p:nvSpPr>
        <p:spPr>
          <a:xfrm>
            <a:off x="2668934" y="3747214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Recognise User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24" name="Google Shape;624;p62"/>
          <p:cNvSpPr txBox="1"/>
          <p:nvPr/>
        </p:nvSpPr>
        <p:spPr>
          <a:xfrm>
            <a:off x="1152642" y="1927352"/>
            <a:ext cx="1849954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Transaction</a:t>
            </a:r>
            <a:endParaRPr sz="22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25" name="Google Shape;625;p62"/>
          <p:cNvSpPr txBox="1"/>
          <p:nvPr/>
        </p:nvSpPr>
        <p:spPr>
          <a:xfrm>
            <a:off x="1006019" y="1553263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Trace Intention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26" name="Google Shape;626;p62"/>
          <p:cNvSpPr txBox="1"/>
          <p:nvPr/>
        </p:nvSpPr>
        <p:spPr>
          <a:xfrm flipH="1">
            <a:off x="3296282" y="2472790"/>
            <a:ext cx="883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02</a:t>
            </a:r>
            <a:endParaRPr sz="3000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27" name="Google Shape;627;p62"/>
          <p:cNvSpPr txBox="1"/>
          <p:nvPr/>
        </p:nvSpPr>
        <p:spPr>
          <a:xfrm flipH="1">
            <a:off x="1635719" y="2472790"/>
            <a:ext cx="883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01</a:t>
            </a:r>
            <a:endParaRPr sz="3000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28" name="Google Shape;628;p62"/>
          <p:cNvSpPr txBox="1"/>
          <p:nvPr/>
        </p:nvSpPr>
        <p:spPr>
          <a:xfrm>
            <a:off x="4521156" y="1927352"/>
            <a:ext cx="17646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Integration</a:t>
            </a:r>
            <a:endParaRPr sz="2200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29" name="Google Shape;629;p62"/>
          <p:cNvSpPr txBox="1"/>
          <p:nvPr/>
        </p:nvSpPr>
        <p:spPr>
          <a:xfrm>
            <a:off x="4331848" y="1443194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Inclusion in the Bank’s System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30" name="Google Shape;630;p62"/>
          <p:cNvSpPr txBox="1"/>
          <p:nvPr/>
        </p:nvSpPr>
        <p:spPr>
          <a:xfrm flipH="1">
            <a:off x="4956845" y="2472790"/>
            <a:ext cx="883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03</a:t>
            </a:r>
            <a:endParaRPr sz="3000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31" name="Google Shape;631;p62"/>
          <p:cNvSpPr txBox="1"/>
          <p:nvPr/>
        </p:nvSpPr>
        <p:spPr>
          <a:xfrm>
            <a:off x="6184071" y="3375455"/>
            <a:ext cx="17646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In-House</a:t>
            </a:r>
            <a:endParaRPr sz="2200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632" name="Google Shape;632;p62"/>
          <p:cNvSpPr txBox="1"/>
          <p:nvPr/>
        </p:nvSpPr>
        <p:spPr>
          <a:xfrm>
            <a:off x="5994763" y="3747227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O</a:t>
            </a:r>
            <a:r>
              <a:rPr lang="en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n Premise Hosting</a:t>
            </a:r>
            <a:endParaRPr dirty="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633" name="Google Shape;633;p62"/>
          <p:cNvSpPr txBox="1"/>
          <p:nvPr/>
        </p:nvSpPr>
        <p:spPr>
          <a:xfrm flipH="1">
            <a:off x="6617408" y="2472790"/>
            <a:ext cx="883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04</a:t>
            </a:r>
            <a:endParaRPr sz="3000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cxnSp>
        <p:nvCxnSpPr>
          <p:cNvPr id="634" name="Google Shape;634;p62"/>
          <p:cNvCxnSpPr>
            <a:stCxn id="627" idx="1"/>
            <a:endCxn id="626" idx="3"/>
          </p:cNvCxnSpPr>
          <p:nvPr/>
        </p:nvCxnSpPr>
        <p:spPr>
          <a:xfrm>
            <a:off x="2519519" y="2911390"/>
            <a:ext cx="776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635" name="Google Shape;635;p62"/>
          <p:cNvCxnSpPr>
            <a:stCxn id="626" idx="1"/>
            <a:endCxn id="630" idx="3"/>
          </p:cNvCxnSpPr>
          <p:nvPr/>
        </p:nvCxnSpPr>
        <p:spPr>
          <a:xfrm>
            <a:off x="4180082" y="2911390"/>
            <a:ext cx="776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636" name="Google Shape;636;p62"/>
          <p:cNvCxnSpPr>
            <a:stCxn id="630" idx="1"/>
            <a:endCxn id="633" idx="3"/>
          </p:cNvCxnSpPr>
          <p:nvPr/>
        </p:nvCxnSpPr>
        <p:spPr>
          <a:xfrm>
            <a:off x="5840645" y="2911390"/>
            <a:ext cx="776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65"/>
          <p:cNvSpPr txBox="1">
            <a:spLocks noGrp="1"/>
          </p:cNvSpPr>
          <p:nvPr>
            <p:ph type="title"/>
          </p:nvPr>
        </p:nvSpPr>
        <p:spPr>
          <a:xfrm>
            <a:off x="1960971" y="277093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Mohammad Abu Arida</a:t>
            </a:r>
            <a:endParaRPr dirty="0"/>
          </a:p>
        </p:txBody>
      </p:sp>
      <p:sp>
        <p:nvSpPr>
          <p:cNvPr id="690" name="Google Shape;690;p65"/>
          <p:cNvSpPr txBox="1">
            <a:spLocks noGrp="1"/>
          </p:cNvSpPr>
          <p:nvPr>
            <p:ph type="subTitle" idx="1"/>
          </p:nvPr>
        </p:nvSpPr>
        <p:spPr>
          <a:xfrm>
            <a:off x="2072121" y="3479975"/>
            <a:ext cx="21141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Engineering</a:t>
            </a:r>
            <a:endParaRPr dirty="0"/>
          </a:p>
        </p:txBody>
      </p:sp>
      <p:sp>
        <p:nvSpPr>
          <p:cNvPr id="691" name="Google Shape;691;p65"/>
          <p:cNvSpPr txBox="1">
            <a:spLocks noGrp="1"/>
          </p:cNvSpPr>
          <p:nvPr>
            <p:ph type="title" idx="2"/>
          </p:nvPr>
        </p:nvSpPr>
        <p:spPr>
          <a:xfrm>
            <a:off x="4644771" y="277093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Reem Jarrar</a:t>
            </a:r>
            <a:endParaRPr dirty="0"/>
          </a:p>
        </p:txBody>
      </p:sp>
      <p:sp>
        <p:nvSpPr>
          <p:cNvPr id="692" name="Google Shape;692;p65"/>
          <p:cNvSpPr txBox="1">
            <a:spLocks noGrp="1"/>
          </p:cNvSpPr>
          <p:nvPr>
            <p:ph type="subTitle" idx="5"/>
          </p:nvPr>
        </p:nvSpPr>
        <p:spPr>
          <a:xfrm>
            <a:off x="4755921" y="3479975"/>
            <a:ext cx="21141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Engineering</a:t>
            </a:r>
            <a:endParaRPr dirty="0"/>
          </a:p>
        </p:txBody>
      </p:sp>
      <p:sp>
        <p:nvSpPr>
          <p:cNvPr id="695" name="Google Shape;695;p65"/>
          <p:cNvSpPr txBox="1">
            <a:spLocks noGrp="1"/>
          </p:cNvSpPr>
          <p:nvPr>
            <p:ph type="title" idx="4"/>
          </p:nvPr>
        </p:nvSpPr>
        <p:spPr>
          <a:xfrm>
            <a:off x="708600" y="331130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GuardianEye Team</a:t>
            </a:r>
            <a:endParaRPr sz="36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pic>
        <p:nvPicPr>
          <p:cNvPr id="696" name="Google Shape;696;p65"/>
          <p:cNvPicPr preferRelativeResize="0"/>
          <p:nvPr/>
        </p:nvPicPr>
        <p:blipFill>
          <a:blip r:embed="rId3"/>
          <a:srcRect t="1872" b="1872"/>
          <a:stretch/>
        </p:blipFill>
        <p:spPr>
          <a:xfrm>
            <a:off x="5222596" y="1280850"/>
            <a:ext cx="1180800" cy="1290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8" name="Google Shape;698;p65"/>
          <p:cNvPicPr preferRelativeResize="0"/>
          <p:nvPr/>
        </p:nvPicPr>
        <p:blipFill>
          <a:blip r:embed="rId4"/>
          <a:srcRect l="4264" r="4264"/>
          <a:stretch/>
        </p:blipFill>
        <p:spPr>
          <a:xfrm>
            <a:off x="2538796" y="1280875"/>
            <a:ext cx="1180800" cy="1290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>
            <a:spLocks noGrp="1"/>
          </p:cNvSpPr>
          <p:nvPr>
            <p:ph type="title"/>
          </p:nvPr>
        </p:nvSpPr>
        <p:spPr>
          <a:xfrm>
            <a:off x="127400" y="1341768"/>
            <a:ext cx="53721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 dirty="0"/>
              <a:t>WELCOME </a:t>
            </a:r>
            <a:br>
              <a:rPr lang="en-GB" sz="4800" b="1" dirty="0"/>
            </a:br>
            <a:r>
              <a:rPr lang="en-GB" sz="4800" b="1" dirty="0"/>
              <a:t>TO </a:t>
            </a:r>
            <a:br>
              <a:rPr lang="en-GB" sz="4800" b="1" dirty="0"/>
            </a:br>
            <a:r>
              <a:rPr lang="en-GB" sz="4800" b="1" dirty="0"/>
              <a:t>UUB</a:t>
            </a:r>
          </a:p>
        </p:txBody>
      </p:sp>
      <p:sp>
        <p:nvSpPr>
          <p:cNvPr id="299" name="Google Shape;299;p42"/>
          <p:cNvSpPr txBox="1">
            <a:spLocks noGrp="1"/>
          </p:cNvSpPr>
          <p:nvPr>
            <p:ph type="subTitle" idx="1"/>
          </p:nvPr>
        </p:nvSpPr>
        <p:spPr>
          <a:xfrm>
            <a:off x="883100" y="2830954"/>
            <a:ext cx="3860700" cy="12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Union United Bank is a renowned financial institution and known for its community’s trust.</a:t>
            </a:r>
            <a:endParaRPr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E2D181-8677-92B4-8E16-BF3813B37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8392" y="1677638"/>
            <a:ext cx="5407216" cy="673500"/>
          </a:xfrm>
        </p:spPr>
        <p:txBody>
          <a:bodyPr/>
          <a:lstStyle/>
          <a:p>
            <a:r>
              <a:rPr lang="en-GB" sz="6600" b="1" dirty="0"/>
              <a:t>THANK YOU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6CD6274-C661-FF32-2CB5-34B1610D5770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819350" y="3794542"/>
            <a:ext cx="5505300" cy="440400"/>
          </a:xfrm>
        </p:spPr>
        <p:txBody>
          <a:bodyPr/>
          <a:lstStyle/>
          <a:p>
            <a:r>
              <a:rPr lang="en-GB" sz="2000" dirty="0"/>
              <a:t>Stay Secure, Stay Confident.</a:t>
            </a:r>
          </a:p>
          <a:p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5C221F-3ADC-8B26-A73D-34A1A09DE328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2120250" y="3129112"/>
            <a:ext cx="4903500" cy="673500"/>
          </a:xfrm>
        </p:spPr>
        <p:txBody>
          <a:bodyPr/>
          <a:lstStyle/>
          <a:p>
            <a:r>
              <a:rPr lang="en-GB" dirty="0" err="1"/>
              <a:t>GuardianEye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9912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4444">
            <a:off x="3923534" y="564593"/>
            <a:ext cx="1296933" cy="1369634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3"/>
          <p:cNvSpPr txBox="1">
            <a:spLocks noGrp="1"/>
          </p:cNvSpPr>
          <p:nvPr>
            <p:ph type="title"/>
          </p:nvPr>
        </p:nvSpPr>
        <p:spPr>
          <a:xfrm>
            <a:off x="720000" y="2296349"/>
            <a:ext cx="77040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GuardianEye</a:t>
            </a:r>
            <a:endParaRPr sz="4800" b="1" dirty="0"/>
          </a:p>
        </p:txBody>
      </p:sp>
      <p:sp>
        <p:nvSpPr>
          <p:cNvPr id="307" name="Google Shape;307;p43"/>
          <p:cNvSpPr txBox="1">
            <a:spLocks noGrp="1"/>
          </p:cNvSpPr>
          <p:nvPr>
            <p:ph type="subTitle" idx="1"/>
          </p:nvPr>
        </p:nvSpPr>
        <p:spPr>
          <a:xfrm>
            <a:off x="1731150" y="3214200"/>
            <a:ext cx="5681700" cy="4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latest</a:t>
            </a:r>
            <a:r>
              <a:rPr lang="en-GB" dirty="0">
                <a:solidFill>
                  <a:schemeClr val="lt1"/>
                </a:solidFill>
              </a:rPr>
              <a:t> detection and prevention of fraud and identity theft in online banking system.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6"/>
          <p:cNvSpPr txBox="1">
            <a:spLocks noGrp="1"/>
          </p:cNvSpPr>
          <p:nvPr>
            <p:ph type="title"/>
          </p:nvPr>
        </p:nvSpPr>
        <p:spPr>
          <a:xfrm>
            <a:off x="708600" y="396039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New Era in Detection</a:t>
            </a:r>
            <a:endParaRPr sz="36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464" name="Google Shape;464;p56"/>
          <p:cNvSpPr txBox="1"/>
          <p:nvPr/>
        </p:nvSpPr>
        <p:spPr>
          <a:xfrm>
            <a:off x="1869739" y="1638600"/>
            <a:ext cx="1800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9F3"/>
                </a:solidFill>
                <a:latin typeface="Maven Pro"/>
                <a:ea typeface="Maven Pro"/>
                <a:cs typeface="Maven Pro"/>
                <a:sym typeface="Maven Pro"/>
              </a:rPr>
              <a:t>Behavioural Biometrics Fraud Detection</a:t>
            </a:r>
            <a:endParaRPr dirty="0">
              <a:solidFill>
                <a:srgbClr val="FFF9F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65" name="Google Shape;465;p56"/>
          <p:cNvSpPr txBox="1"/>
          <p:nvPr/>
        </p:nvSpPr>
        <p:spPr>
          <a:xfrm>
            <a:off x="3672725" y="3055000"/>
            <a:ext cx="1800000" cy="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MuseoModerno Medium"/>
                <a:ea typeface="MuseoModerno Medium"/>
                <a:cs typeface="MuseoModerno Medium"/>
                <a:sym typeface="MuseoModerno Medium"/>
              </a:rPr>
              <a:t>02</a:t>
            </a:r>
            <a:endParaRPr sz="4500" dirty="0">
              <a:solidFill>
                <a:srgbClr val="FFFFFF"/>
              </a:solidFill>
              <a:latin typeface="MuseoModerno Medium"/>
              <a:ea typeface="MuseoModerno Medium"/>
              <a:cs typeface="MuseoModerno Medium"/>
              <a:sym typeface="MuseoModerno Medium"/>
            </a:endParaRPr>
          </a:p>
        </p:txBody>
      </p:sp>
      <p:sp>
        <p:nvSpPr>
          <p:cNvPr id="466" name="Google Shape;466;p56"/>
          <p:cNvSpPr txBox="1"/>
          <p:nvPr/>
        </p:nvSpPr>
        <p:spPr>
          <a:xfrm>
            <a:off x="1869750" y="3055001"/>
            <a:ext cx="1800000" cy="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rgbClr val="FFFFFF"/>
                </a:solidFill>
                <a:latin typeface="MuseoModerno Medium"/>
                <a:ea typeface="MuseoModerno Medium"/>
                <a:cs typeface="MuseoModerno Medium"/>
                <a:sym typeface="MuseoModerno Medium"/>
              </a:rPr>
              <a:t>01</a:t>
            </a:r>
            <a:endParaRPr sz="4500" dirty="0">
              <a:solidFill>
                <a:srgbClr val="FFFFFF"/>
              </a:solidFill>
              <a:latin typeface="MuseoModerno Medium"/>
              <a:ea typeface="MuseoModerno Medium"/>
              <a:cs typeface="MuseoModerno Medium"/>
              <a:sym typeface="MuseoModerno Medium"/>
            </a:endParaRPr>
          </a:p>
        </p:txBody>
      </p:sp>
      <p:sp>
        <p:nvSpPr>
          <p:cNvPr id="467" name="Google Shape;467;p56"/>
          <p:cNvSpPr txBox="1"/>
          <p:nvPr/>
        </p:nvSpPr>
        <p:spPr>
          <a:xfrm>
            <a:off x="5474250" y="3055001"/>
            <a:ext cx="1800000" cy="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FF"/>
                </a:solidFill>
                <a:latin typeface="MuseoModerno Medium"/>
                <a:ea typeface="MuseoModerno Medium"/>
                <a:cs typeface="MuseoModerno Medium"/>
                <a:sym typeface="MuseoModerno Medium"/>
              </a:rPr>
              <a:t>03</a:t>
            </a:r>
            <a:endParaRPr sz="4500" dirty="0">
              <a:solidFill>
                <a:srgbClr val="FFFFFF"/>
              </a:solidFill>
              <a:latin typeface="MuseoModerno Medium"/>
              <a:ea typeface="MuseoModerno Medium"/>
              <a:cs typeface="MuseoModerno Medium"/>
              <a:sym typeface="MuseoModerno Medium"/>
            </a:endParaRPr>
          </a:p>
        </p:txBody>
      </p:sp>
      <p:cxnSp>
        <p:nvCxnSpPr>
          <p:cNvPr id="468" name="Google Shape;468;p56"/>
          <p:cNvCxnSpPr>
            <a:stCxn id="466" idx="0"/>
          </p:cNvCxnSpPr>
          <p:nvPr/>
        </p:nvCxnSpPr>
        <p:spPr>
          <a:xfrm rot="10800000">
            <a:off x="2769750" y="2499101"/>
            <a:ext cx="0" cy="555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69" name="Google Shape;469;p56"/>
          <p:cNvCxnSpPr/>
          <p:nvPr/>
        </p:nvCxnSpPr>
        <p:spPr>
          <a:xfrm rot="10800000">
            <a:off x="4572725" y="2470100"/>
            <a:ext cx="0" cy="584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70" name="Google Shape;470;p56"/>
          <p:cNvCxnSpPr>
            <a:stCxn id="467" idx="0"/>
            <a:endCxn id="471" idx="2"/>
          </p:cNvCxnSpPr>
          <p:nvPr/>
        </p:nvCxnSpPr>
        <p:spPr>
          <a:xfrm rot="10800000">
            <a:off x="6374250" y="2470001"/>
            <a:ext cx="0" cy="58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72" name="Google Shape;472;p56"/>
          <p:cNvSpPr txBox="1"/>
          <p:nvPr/>
        </p:nvSpPr>
        <p:spPr>
          <a:xfrm>
            <a:off x="3608614" y="1638598"/>
            <a:ext cx="1862647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9F3"/>
                </a:solidFill>
                <a:latin typeface="Maven Pro"/>
                <a:ea typeface="Maven Pro"/>
                <a:cs typeface="Maven Pro"/>
                <a:sym typeface="Maven Pro"/>
              </a:rPr>
              <a:t>Real-time Behavioural and Transaction Analysis </a:t>
            </a:r>
            <a:endParaRPr dirty="0">
              <a:solidFill>
                <a:srgbClr val="FFF9F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71" name="Google Shape;471;p56"/>
          <p:cNvSpPr txBox="1"/>
          <p:nvPr/>
        </p:nvSpPr>
        <p:spPr>
          <a:xfrm>
            <a:off x="5474258" y="1638607"/>
            <a:ext cx="1800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9F3"/>
                </a:solidFill>
                <a:latin typeface="Maven Pro"/>
                <a:ea typeface="Maven Pro"/>
                <a:cs typeface="Maven Pro"/>
                <a:sym typeface="Maven Pro"/>
              </a:rPr>
              <a:t>No Security </a:t>
            </a:r>
            <a:r>
              <a:rPr lang="en-GB" dirty="0">
                <a:solidFill>
                  <a:srgbClr val="FFF9F3"/>
                </a:solidFill>
                <a:latin typeface="Maven Pro"/>
                <a:ea typeface="Maven Pro"/>
                <a:cs typeface="Maven Pro"/>
                <a:sym typeface="Maven Pro"/>
              </a:rPr>
              <a:t>Compromises</a:t>
            </a:r>
            <a:r>
              <a:rPr lang="en" dirty="0">
                <a:solidFill>
                  <a:srgbClr val="FFF9F3"/>
                </a:solidFill>
                <a:latin typeface="Maven Pro"/>
                <a:ea typeface="Maven Pro"/>
                <a:cs typeface="Maven Pro"/>
                <a:sym typeface="Maven Pro"/>
              </a:rPr>
              <a:t> or Third-party Access</a:t>
            </a:r>
            <a:endParaRPr dirty="0">
              <a:solidFill>
                <a:srgbClr val="FFF9F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ctrTitle"/>
          </p:nvPr>
        </p:nvSpPr>
        <p:spPr>
          <a:xfrm>
            <a:off x="681600" y="1381457"/>
            <a:ext cx="7780800" cy="1583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800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BEHOLD</a:t>
            </a:r>
            <a:endParaRPr sz="8800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266" name="Google Shape;266;p39"/>
          <p:cNvSpPr txBox="1">
            <a:spLocks noGrp="1"/>
          </p:cNvSpPr>
          <p:nvPr>
            <p:ph type="subTitle" idx="1"/>
          </p:nvPr>
        </p:nvSpPr>
        <p:spPr>
          <a:xfrm>
            <a:off x="681600" y="2970450"/>
            <a:ext cx="778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lt1"/>
                </a:solidFill>
              </a:rPr>
              <a:t>The Newest Fighter in the Fraud Detection Arena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889935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ctrTitle"/>
          </p:nvPr>
        </p:nvSpPr>
        <p:spPr>
          <a:xfrm>
            <a:off x="681600" y="319139"/>
            <a:ext cx="7780800" cy="15831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smtClean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In Depth</a:t>
            </a:r>
            <a:endParaRPr sz="4000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223" y="1425387"/>
            <a:ext cx="5675553" cy="27700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1405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87" y="343710"/>
            <a:ext cx="8917021" cy="435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041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7"/>
          <p:cNvSpPr txBox="1">
            <a:spLocks noGrp="1"/>
          </p:cNvSpPr>
          <p:nvPr>
            <p:ph type="title"/>
          </p:nvPr>
        </p:nvSpPr>
        <p:spPr>
          <a:xfrm>
            <a:off x="2163341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Behind The Scenes</a:t>
            </a:r>
            <a:endParaRPr sz="7200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7273" y="2471321"/>
            <a:ext cx="892485" cy="89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5"/>
          <p:cNvSpPr txBox="1"/>
          <p:nvPr/>
        </p:nvSpPr>
        <p:spPr>
          <a:xfrm>
            <a:off x="1875938" y="2478987"/>
            <a:ext cx="883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1</a:t>
            </a:r>
            <a:endParaRPr sz="2200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pic>
        <p:nvPicPr>
          <p:cNvPr id="323" name="Google Shape;32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5761" y="2471321"/>
            <a:ext cx="892485" cy="8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4248" y="2471321"/>
            <a:ext cx="892485" cy="89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5"/>
          <p:cNvSpPr txBox="1">
            <a:spLocks noGrp="1"/>
          </p:cNvSpPr>
          <p:nvPr>
            <p:ph type="title"/>
          </p:nvPr>
        </p:nvSpPr>
        <p:spPr>
          <a:xfrm>
            <a:off x="708592" y="376011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Aboard The Journey</a:t>
            </a:r>
            <a:endParaRPr sz="3600" b="1"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cxnSp>
        <p:nvCxnSpPr>
          <p:cNvPr id="326" name="Google Shape;326;p45"/>
          <p:cNvCxnSpPr>
            <a:stCxn id="322" idx="3"/>
            <a:endCxn id="327" idx="1"/>
          </p:cNvCxnSpPr>
          <p:nvPr/>
        </p:nvCxnSpPr>
        <p:spPr>
          <a:xfrm>
            <a:off x="2759738" y="2917587"/>
            <a:ext cx="1370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28" name="Google Shape;328;p45"/>
          <p:cNvCxnSpPr>
            <a:stCxn id="327" idx="3"/>
            <a:endCxn id="329" idx="1"/>
          </p:cNvCxnSpPr>
          <p:nvPr/>
        </p:nvCxnSpPr>
        <p:spPr>
          <a:xfrm>
            <a:off x="5013892" y="2917587"/>
            <a:ext cx="1370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30" name="Google Shape;330;p45"/>
          <p:cNvCxnSpPr>
            <a:stCxn id="329" idx="3"/>
          </p:cNvCxnSpPr>
          <p:nvPr/>
        </p:nvCxnSpPr>
        <p:spPr>
          <a:xfrm rot="10800000" flipH="1">
            <a:off x="7268050" y="2887587"/>
            <a:ext cx="1882200" cy="30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327" name="Google Shape;327;p45"/>
          <p:cNvSpPr txBox="1"/>
          <p:nvPr/>
        </p:nvSpPr>
        <p:spPr>
          <a:xfrm>
            <a:off x="4130092" y="2478987"/>
            <a:ext cx="883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2</a:t>
            </a:r>
            <a:endParaRPr sz="2200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329" name="Google Shape;329;p45"/>
          <p:cNvSpPr txBox="1"/>
          <p:nvPr/>
        </p:nvSpPr>
        <p:spPr>
          <a:xfrm>
            <a:off x="6384250" y="2478987"/>
            <a:ext cx="883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FFFFF"/>
                </a:solidFill>
                <a:latin typeface="MuseoModerno"/>
                <a:ea typeface="MuseoModerno"/>
                <a:cs typeface="MuseoModerno"/>
                <a:sym typeface="MuseoModerno"/>
              </a:rPr>
              <a:t>3</a:t>
            </a:r>
            <a:endParaRPr sz="2200" dirty="0">
              <a:solidFill>
                <a:srgbClr val="FFFFFF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331" name="Google Shape;331;p45"/>
          <p:cNvSpPr txBox="1"/>
          <p:nvPr/>
        </p:nvSpPr>
        <p:spPr>
          <a:xfrm flipH="1">
            <a:off x="1435552" y="2005766"/>
            <a:ext cx="1764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Reading</a:t>
            </a:r>
            <a:endParaRPr sz="22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332" name="Google Shape;332;p45"/>
          <p:cNvSpPr txBox="1"/>
          <p:nvPr/>
        </p:nvSpPr>
        <p:spPr>
          <a:xfrm flipH="1">
            <a:off x="1098904" y="1443194"/>
            <a:ext cx="2346034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Sensing the User’s Intercation with the Screen</a:t>
            </a:r>
            <a:endParaRPr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33" name="Google Shape;333;p45"/>
          <p:cNvSpPr txBox="1"/>
          <p:nvPr/>
        </p:nvSpPr>
        <p:spPr>
          <a:xfrm flipH="1">
            <a:off x="3689700" y="3497859"/>
            <a:ext cx="1764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Analysis</a:t>
            </a:r>
            <a:endParaRPr sz="22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334" name="Google Shape;334;p45"/>
          <p:cNvSpPr txBox="1"/>
          <p:nvPr/>
        </p:nvSpPr>
        <p:spPr>
          <a:xfrm flipH="1">
            <a:off x="3500402" y="3757022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Analyzing the Behaviour of the User</a:t>
            </a:r>
            <a:endParaRPr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35" name="Google Shape;335;p45"/>
          <p:cNvSpPr txBox="1"/>
          <p:nvPr/>
        </p:nvSpPr>
        <p:spPr>
          <a:xfrm flipH="1">
            <a:off x="5943852" y="2005766"/>
            <a:ext cx="1764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rPr>
              <a:t>Pattern</a:t>
            </a:r>
            <a:endParaRPr sz="2200" b="1" dirty="0">
              <a:solidFill>
                <a:schemeClr val="lt1"/>
              </a:solidFill>
              <a:latin typeface="MuseoModerno"/>
              <a:ea typeface="MuseoModerno"/>
              <a:cs typeface="MuseoModerno"/>
              <a:sym typeface="MuseoModerno"/>
            </a:endParaRPr>
          </a:p>
        </p:txBody>
      </p:sp>
      <p:sp>
        <p:nvSpPr>
          <p:cNvPr id="336" name="Google Shape;336;p45"/>
          <p:cNvSpPr txBox="1"/>
          <p:nvPr/>
        </p:nvSpPr>
        <p:spPr>
          <a:xfrm flipH="1">
            <a:off x="5754552" y="1443194"/>
            <a:ext cx="21432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Recognise Patterns and Compare to Fraud</a:t>
            </a:r>
            <a:endParaRPr dirty="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in Chemistry Services Company Profile by Slidesgo">
  <a:themeElements>
    <a:clrScheme name="Simple Light">
      <a:dk1>
        <a:srgbClr val="000000"/>
      </a:dk1>
      <a:lt1>
        <a:srgbClr val="FFFFFF"/>
      </a:lt1>
      <a:dk2>
        <a:srgbClr val="F60863"/>
      </a:dk2>
      <a:lt2>
        <a:srgbClr val="11000B"/>
      </a:lt2>
      <a:accent1>
        <a:srgbClr val="41046C"/>
      </a:accent1>
      <a:accent2>
        <a:srgbClr val="D16D0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354</Words>
  <Application>Microsoft Office PowerPoint</Application>
  <PresentationFormat>On-screen Show (16:9)</PresentationFormat>
  <Paragraphs>108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Maven Pro</vt:lpstr>
      <vt:lpstr>MuseoModerno</vt:lpstr>
      <vt:lpstr>Hind</vt:lpstr>
      <vt:lpstr>Barlow</vt:lpstr>
      <vt:lpstr>Arial</vt:lpstr>
      <vt:lpstr>MuseoModerno Medium</vt:lpstr>
      <vt:lpstr>MuseoModerno ExtraBold</vt:lpstr>
      <vt:lpstr>Maven Pro Medium</vt:lpstr>
      <vt:lpstr>Artificial Intelligence in Chemistry Services Company Profile by Slidesgo</vt:lpstr>
      <vt:lpstr>GuardianEye</vt:lpstr>
      <vt:lpstr>WELCOME  TO  UUB</vt:lpstr>
      <vt:lpstr>GuardianEye</vt:lpstr>
      <vt:lpstr>New Era in Detection</vt:lpstr>
      <vt:lpstr>BEHOLD</vt:lpstr>
      <vt:lpstr>In Depth</vt:lpstr>
      <vt:lpstr>PowerPoint Presentation</vt:lpstr>
      <vt:lpstr>Behind The Scenes</vt:lpstr>
      <vt:lpstr>Aboard The Journey</vt:lpstr>
      <vt:lpstr>Where The Magic Happens</vt:lpstr>
      <vt:lpstr>Infrastructure</vt:lpstr>
      <vt:lpstr>Why?</vt:lpstr>
      <vt:lpstr>$9.3 Billion</vt:lpstr>
      <vt:lpstr>1,000,00 Cases</vt:lpstr>
      <vt:lpstr>Banks</vt:lpstr>
      <vt:lpstr>Competition</vt:lpstr>
      <vt:lpstr>Annual Plans</vt:lpstr>
      <vt:lpstr>Future Outlook</vt:lpstr>
      <vt:lpstr>Mohammad Abu Arida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GuardianEye</dc:title>
  <cp:lastModifiedBy>jarraro@hotmail.com</cp:lastModifiedBy>
  <cp:revision>14</cp:revision>
  <dcterms:modified xsi:type="dcterms:W3CDTF">2024-04-27T11:13:52Z</dcterms:modified>
</cp:coreProperties>
</file>